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1017" r:id="rId3"/>
    <p:sldId id="1018" r:id="rId4"/>
    <p:sldId id="1020" r:id="rId5"/>
    <p:sldId id="1021" r:id="rId6"/>
    <p:sldId id="1022" r:id="rId7"/>
    <p:sldId id="1023" r:id="rId8"/>
    <p:sldId id="1024" r:id="rId9"/>
    <p:sldId id="1025" r:id="rId10"/>
    <p:sldId id="1038" r:id="rId11"/>
    <p:sldId id="1030" r:id="rId12"/>
    <p:sldId id="1026" r:id="rId13"/>
    <p:sldId id="1034" r:id="rId14"/>
    <p:sldId id="1035" r:id="rId15"/>
    <p:sldId id="1036" r:id="rId16"/>
    <p:sldId id="1037" r:id="rId17"/>
    <p:sldId id="1040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3" d="100"/>
          <a:sy n="113" d="100"/>
        </p:scale>
        <p:origin x="45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2025/6/15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738664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8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951190" y="-27384"/>
            <a:ext cx="5924259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实验班提优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训练五年级上册英语外研版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2025/6/15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0" y="1820431"/>
            <a:ext cx="1219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600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Module  </a:t>
            </a:r>
            <a:r>
              <a:rPr lang="en-US" altLang="zh-CN" sz="6000" smtClean="0">
                <a:solidFill>
                  <a:srgbClr val="70AD47">
                    <a:lumMod val="75000"/>
                  </a:srgbClr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</a:p>
          <a:p>
            <a:pPr algn="ctr" eaLnBrk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Unit 2</a:t>
            </a:r>
            <a:r>
              <a:rPr lang="zh-CN" altLang="en-US" sz="4000">
                <a:solidFill>
                  <a:prstClr val="black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4000">
                <a:solidFill>
                  <a:prstClr val="black"/>
                </a:solidFill>
                <a:cs typeface="Times New Roman" panose="02020603050405020304" pitchFamily="18" charset="0"/>
              </a:rPr>
              <a:t>We bought ice creams.</a:t>
            </a:r>
            <a:endParaRPr lang="zh-CN" altLang="en-US" sz="4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548061"/>
            <a:ext cx="11485848" cy="31508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they sleep in the space station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太空站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endParaRPr lang="en-US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Chen Zhongrui buy food in the space station?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/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_______________________________________________________________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gyy10.jpg" descr="id:214749339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342678" y="1239900"/>
            <a:ext cx="2520280" cy="1143755"/>
          </a:xfrm>
          <a:prstGeom prst="rect">
            <a:avLst/>
          </a:prstGeom>
        </p:spPr>
      </p:pic>
      <p:pic>
        <p:nvPicPr>
          <p:cNvPr id="5" name="gyy11.jpg" descr="id:214749339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887499" y="1351435"/>
            <a:ext cx="2011758" cy="1047186"/>
          </a:xfrm>
          <a:prstGeom prst="rect">
            <a:avLst/>
          </a:prstGeom>
        </p:spPr>
      </p:pic>
      <p:pic>
        <p:nvPicPr>
          <p:cNvPr id="6" name="gyy12.jpg" descr="id:214749340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796761" y="1296507"/>
            <a:ext cx="2552656" cy="1143755"/>
          </a:xfrm>
          <a:prstGeom prst="rect">
            <a:avLst/>
          </a:prstGeom>
        </p:spPr>
      </p:pic>
      <p:sp>
        <p:nvSpPr>
          <p:cNvPr id="7" name="内容占位符 2"/>
          <p:cNvSpPr txBox="1">
            <a:spLocks/>
          </p:cNvSpPr>
          <p:nvPr/>
        </p:nvSpPr>
        <p:spPr bwMode="auto">
          <a:xfrm>
            <a:off x="360854" y="3799334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第二幅图片展示了宇航员睡觉的画面，故答案为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“Yes, they did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60854" y="3278495"/>
            <a:ext cx="26727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Yes, they did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  <p:sp>
        <p:nvSpPr>
          <p:cNvPr id="9" name="内容占位符 3"/>
          <p:cNvSpPr txBox="1">
            <a:spLocks/>
          </p:cNvSpPr>
          <p:nvPr/>
        </p:nvSpPr>
        <p:spPr bwMode="auto">
          <a:xfrm>
            <a:off x="360854" y="5563362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图片中没有展示陈中瑞购买食物的画面，故答案为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“No, he didn’t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27372" y="5012016"/>
            <a:ext cx="27350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No, he didn’t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cs typeface="Times New Roman" panose="02020603050405020304" pitchFamily="18" charset="0"/>
              </a:rPr>
              <a:t>　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3583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535531"/>
          </a:xfrm>
        </p:spPr>
        <p:txBody>
          <a:bodyPr/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六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明信片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选择合适的单词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补全</a:t>
            </a:r>
            <a:r>
              <a:rPr lang="zh-CN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明信片。</a:t>
            </a:r>
            <a:endParaRPr lang="zh-CN" altLang="zh-CN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5自主探究提优-通.EPS" descr="id:21474932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0855" y="847450"/>
            <a:ext cx="8038608" cy="66621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4646" y="1524014"/>
            <a:ext cx="2596832" cy="420614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06574" y="2130362"/>
            <a:ext cx="11440127" cy="461665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of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24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met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24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</a:t>
            </a:r>
            <a:r>
              <a:rPr lang="en-US" altLang="zh-CN" sz="2400" b="0" dirty="0" err="1" smtClean="0">
                <a:solidFill>
                  <a:srgbClr val="000000"/>
                </a:solidFill>
                <a:cs typeface="Times New Roman" panose="02020603050405020304" pitchFamily="18" charset="0"/>
              </a:rPr>
              <a:t>ra</a:t>
            </a:r>
            <a:r>
              <a:rPr lang="en-US" altLang="zh-CN" sz="24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  sent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24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 went    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24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dropped     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bought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2400" b="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    Love     </a:t>
            </a:r>
            <a:r>
              <a:rPr lang="zh-CN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en-US" altLang="zh-CN" sz="2400" b="0" dirty="0">
                <a:solidFill>
                  <a:srgbClr val="000000"/>
                </a:solidFill>
                <a:cs typeface="Times New Roman" panose="02020603050405020304" pitchFamily="18" charset="0"/>
              </a:rPr>
              <a:t>Dear</a:t>
            </a:r>
            <a:endParaRPr lang="zh-CN" altLang="zh-CN" sz="2400" b="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1" name="内容占位符 1"/>
          <p:cNvSpPr txBox="1">
            <a:spLocks/>
          </p:cNvSpPr>
          <p:nvPr/>
        </p:nvSpPr>
        <p:spPr bwMode="auto">
          <a:xfrm>
            <a:off x="363444" y="2708920"/>
            <a:ext cx="11485848" cy="3637919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4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Dad,</a:t>
            </a:r>
            <a:endParaRPr lang="zh-CN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8185" eaLnBrk="1" hangingPunct="0">
              <a:lnSpc>
                <a:spcPct val="12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 I </a:t>
            </a:r>
            <a:r>
              <a:rPr lang="en-US" altLang="zh-CN" sz="24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 to the park with my mum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walked in the park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saw lots </a:t>
            </a:r>
            <a:r>
              <a:rPr lang="en-US" altLang="zh-CN" sz="24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 people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I </a:t>
            </a:r>
            <a:r>
              <a:rPr lang="en-US" altLang="zh-CN" sz="24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 my friend 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Huahua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was happy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Mum </a:t>
            </a:r>
            <a:r>
              <a:rPr lang="en-US" altLang="zh-CN" sz="24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 two ice creams for us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</a:t>
            </a:r>
            <a:r>
              <a:rPr lang="en-US" altLang="zh-CN" sz="24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4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 in the park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 </a:t>
            </a:r>
            <a:r>
              <a:rPr lang="en-US" altLang="zh-CN" sz="2400" b="1" dirty="0" smtClean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4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 my ice cream on the ground</a:t>
            </a:r>
            <a:r>
              <a:rPr lang="en-US" altLang="zh-CN" sz="2400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lvl="0" indent="718185" eaLnBrk="1">
              <a:lnSpc>
                <a:spcPct val="12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4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miss you, Dad</a:t>
            </a:r>
            <a:r>
              <a:rPr lang="en-US" altLang="zh-CN" sz="2400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I </a:t>
            </a:r>
            <a:r>
              <a:rPr lang="en-US" altLang="zh-CN" sz="2400" b="1" spc="-100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400" spc="-1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pc="-1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 </a:t>
            </a:r>
            <a:r>
              <a:rPr lang="en-US" altLang="zh-CN" sz="24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postcard to you</a:t>
            </a:r>
            <a:r>
              <a:rPr lang="en-US" altLang="zh-CN" sz="2400" spc="-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pc="-1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Can you come back next week?</a:t>
            </a:r>
            <a:endParaRPr lang="zh-CN" altLang="zh-CN" sz="2400" spc="-1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algn="r" eaLnBrk="1">
              <a:lnSpc>
                <a:spcPct val="12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400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400" dirty="0" smtClean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</a:p>
          <a:p>
            <a:pPr lvl="0" algn="r" eaLnBrk="1">
              <a:lnSpc>
                <a:spcPct val="120000"/>
              </a:lnSpc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Tongtong</a:t>
            </a:r>
            <a:endParaRPr lang="zh-CN" altLang="zh-CN" sz="24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09162" y="2743424"/>
            <a:ext cx="8338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Dear</a:t>
            </a:r>
            <a:endParaRPr lang="zh-CN" altLang="en-US" sz="2400"/>
          </a:p>
        </p:txBody>
      </p:sp>
      <p:sp>
        <p:nvSpPr>
          <p:cNvPr id="18" name="矩形 17"/>
          <p:cNvSpPr/>
          <p:nvPr/>
        </p:nvSpPr>
        <p:spPr>
          <a:xfrm>
            <a:off x="3075453" y="3169857"/>
            <a:ext cx="11272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went</a:t>
            </a:r>
            <a:r>
              <a:rPr lang="zh-CN" altLang="zh-CN" sz="2400">
                <a:cs typeface="Times New Roman" panose="02020603050405020304" pitchFamily="18" charset="0"/>
              </a:rPr>
              <a:t>　</a:t>
            </a:r>
            <a:endParaRPr lang="zh-CN" altLang="en-US" sz="2400"/>
          </a:p>
        </p:txBody>
      </p:sp>
      <p:sp>
        <p:nvSpPr>
          <p:cNvPr id="19" name="矩形 18"/>
          <p:cNvSpPr/>
          <p:nvPr/>
        </p:nvSpPr>
        <p:spPr>
          <a:xfrm>
            <a:off x="939508" y="3602141"/>
            <a:ext cx="4411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of</a:t>
            </a:r>
            <a:endParaRPr lang="zh-CN" altLang="en-US" sz="2400"/>
          </a:p>
        </p:txBody>
      </p:sp>
      <p:sp>
        <p:nvSpPr>
          <p:cNvPr id="20" name="矩形 19"/>
          <p:cNvSpPr/>
          <p:nvPr/>
        </p:nvSpPr>
        <p:spPr>
          <a:xfrm>
            <a:off x="4026599" y="3607067"/>
            <a:ext cx="6799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met</a:t>
            </a:r>
            <a:endParaRPr lang="zh-CN" altLang="en-US" sz="2400"/>
          </a:p>
        </p:txBody>
      </p:sp>
      <p:sp>
        <p:nvSpPr>
          <p:cNvPr id="22" name="矩形 21"/>
          <p:cNvSpPr/>
          <p:nvPr/>
        </p:nvSpPr>
        <p:spPr>
          <a:xfrm>
            <a:off x="10486252" y="3564595"/>
            <a:ext cx="14189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bought</a:t>
            </a:r>
            <a:r>
              <a:rPr lang="zh-CN" altLang="zh-CN" sz="2400">
                <a:cs typeface="Times New Roman" panose="02020603050405020304" pitchFamily="18" charset="0"/>
              </a:rPr>
              <a:t>　</a:t>
            </a:r>
            <a:endParaRPr lang="zh-CN" altLang="en-US" sz="2400"/>
          </a:p>
        </p:txBody>
      </p:sp>
      <p:sp>
        <p:nvSpPr>
          <p:cNvPr id="23" name="矩形 22"/>
          <p:cNvSpPr/>
          <p:nvPr/>
        </p:nvSpPr>
        <p:spPr>
          <a:xfrm>
            <a:off x="4253617" y="4044277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ran</a:t>
            </a:r>
            <a:endParaRPr lang="zh-CN" altLang="en-US" sz="2400"/>
          </a:p>
        </p:txBody>
      </p:sp>
      <p:sp>
        <p:nvSpPr>
          <p:cNvPr id="24" name="矩形 23"/>
          <p:cNvSpPr/>
          <p:nvPr/>
        </p:nvSpPr>
        <p:spPr>
          <a:xfrm>
            <a:off x="7889637" y="4026260"/>
            <a:ext cx="12915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dropped</a:t>
            </a:r>
            <a:endParaRPr lang="zh-CN" altLang="en-US" sz="2400"/>
          </a:p>
        </p:txBody>
      </p:sp>
      <p:sp>
        <p:nvSpPr>
          <p:cNvPr id="25" name="矩形 24"/>
          <p:cNvSpPr/>
          <p:nvPr/>
        </p:nvSpPr>
        <p:spPr>
          <a:xfrm>
            <a:off x="4112577" y="4942424"/>
            <a:ext cx="10246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sent</a:t>
            </a:r>
            <a:r>
              <a:rPr lang="zh-CN" altLang="zh-CN" sz="2400">
                <a:cs typeface="Times New Roman" panose="02020603050405020304" pitchFamily="18" charset="0"/>
              </a:rPr>
              <a:t>　</a:t>
            </a:r>
            <a:endParaRPr lang="zh-CN" altLang="en-US" sz="2400"/>
          </a:p>
        </p:txBody>
      </p:sp>
      <p:sp>
        <p:nvSpPr>
          <p:cNvPr id="26" name="矩形 25"/>
          <p:cNvSpPr/>
          <p:nvPr/>
        </p:nvSpPr>
        <p:spPr>
          <a:xfrm>
            <a:off x="10361858" y="5386837"/>
            <a:ext cx="8338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Love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3739388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2" grpId="0"/>
      <p:bldP spid="23" grpId="0"/>
      <p:bldP spid="24" grpId="0"/>
      <p:bldP spid="25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7386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书信开头称呼前用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亲爱的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8256" y="134076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yesterday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表明时态是一般过去时，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349185" y="198884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lots of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是固定搭配，意为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许多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3"/>
          <p:cNvSpPr txBox="1">
            <a:spLocks/>
          </p:cNvSpPr>
          <p:nvPr/>
        </p:nvSpPr>
        <p:spPr bwMode="auto">
          <a:xfrm>
            <a:off x="368256" y="2636912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遇见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此处是过去时，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meet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过去式为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3284984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buy sth for sb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为某人买某物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的过去式是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bought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5"/>
          <p:cNvSpPr txBox="1">
            <a:spLocks/>
          </p:cNvSpPr>
          <p:nvPr/>
        </p:nvSpPr>
        <p:spPr bwMode="auto">
          <a:xfrm>
            <a:off x="360854" y="393305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结合语境，本句意为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我们在公园里跑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的过去式是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ran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6"/>
          <p:cNvSpPr txBox="1">
            <a:spLocks/>
          </p:cNvSpPr>
          <p:nvPr/>
        </p:nvSpPr>
        <p:spPr bwMode="auto">
          <a:xfrm>
            <a:off x="360854" y="458112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掉落</a:t>
            </a:r>
            <a:r>
              <a:rPr lang="en-US" altLang="zh-CN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drop,drop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的过去式是</a:t>
            </a:r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dropped</a:t>
            </a:r>
            <a:r>
              <a:rPr lang="zh-CN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7"/>
          <p:cNvSpPr txBox="1">
            <a:spLocks/>
          </p:cNvSpPr>
          <p:nvPr/>
        </p:nvSpPr>
        <p:spPr bwMode="auto">
          <a:xfrm>
            <a:off x="360854" y="522920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send sth to sb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给某人寄某物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的过去式是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sent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8"/>
          <p:cNvSpPr txBox="1">
            <a:spLocks/>
          </p:cNvSpPr>
          <p:nvPr/>
        </p:nvSpPr>
        <p:spPr bwMode="auto">
          <a:xfrm>
            <a:off x="360854" y="594928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书信结尾常用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“Love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＋名字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，表示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爱你的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752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49381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七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</a:t>
            </a:r>
            <a:r>
              <a:rPr lang="zh-CN" altLang="zh-CN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阅读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短文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完成下列各题。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Yesterday was the Lantern Festival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元宵节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Lin visited his grandparents with Jenny and Peter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had </a:t>
            </a:r>
            <a:r>
              <a:rPr lang="en-US" altLang="zh-CN" sz="26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yuanxiao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breakfast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delicious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After breakfast, they went to watch a parade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游行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Jenny learned the </a:t>
            </a:r>
            <a:r>
              <a:rPr lang="en-US" altLang="zh-CN" sz="2600" i="1" dirty="0" err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yangge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dance from Grandma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fun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did Peter do? He joined the parade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acted like the Monkey King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interesting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evening, they watched the firework show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watched the beautiful lanterns too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Peter guessed a riddle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谜语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got a prize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very excited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26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711200"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sz="26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 had a wonderful time yesterday</a:t>
            </a:r>
            <a:r>
              <a:rPr lang="en-US" altLang="zh-CN" sz="2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638" y="905131"/>
            <a:ext cx="3105188" cy="46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54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68358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根据短文内容，选择正确的答案。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Wang Lin have for breakfast?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  <a:tab pos="4951095" algn="l"/>
                <a:tab pos="73812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Dumplings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  <a:tab pos="4951095" algn="l"/>
                <a:tab pos="738124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Yuanxiao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  <a:tab pos="4951095" algn="l"/>
                <a:tab pos="738124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Moon cakes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4293096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由短文第二段第二句可知，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Wang Lin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早餐吃的是元宵。故选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65386" y="195015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8424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94192"/>
            <a:ext cx="11485848" cy="259583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  <a:tab pos="495109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Jenny do at the Lantern Festival?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  <a:tab pos="4951095" algn="l"/>
                <a:tab pos="73812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visited her grandparents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  <a:tab pos="4951095" algn="l"/>
                <a:tab pos="73812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learned the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yangge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  <a:tab pos="4951095" algn="l"/>
                <a:tab pos="73812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guessed a riddle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 txBox="1">
            <a:spLocks/>
          </p:cNvSpPr>
          <p:nvPr/>
        </p:nvSpPr>
        <p:spPr bwMode="auto">
          <a:xfrm>
            <a:off x="360854" y="3916213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由短文第二段第五句可知，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Jenny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在元宵节向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Wang Lin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的奶奶学习扭秧歌。故选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2638" y="148478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5820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26776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860925" algn="l"/>
                <a:tab pos="4951095" algn="l"/>
                <a:tab pos="738124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Peter act like the Monkey King?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  <a:tab pos="4951095" algn="l"/>
                <a:tab pos="738124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he did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  <a:tab pos="4951095" algn="l"/>
                <a:tab pos="738124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he didn’t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799590" hangingPunct="0">
              <a:spcAft>
                <a:spcPts val="0"/>
              </a:spcAft>
              <a:tabLst>
                <a:tab pos="4860925" algn="l"/>
                <a:tab pos="4951095" algn="l"/>
                <a:tab pos="738124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Maybe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973485"/>
            <a:ext cx="1148584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由短文第二段七、八、九句可知，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Peter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在游行队伍中扮演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Monkey King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 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39508" y="1529246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mtClean="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0469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333779"/>
            <a:ext cx="11485848" cy="203132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10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实际情况，回答下列问题。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you usually do at the Lantern Festival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en-US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______________________________________________________________</a:t>
            </a:r>
            <a:r>
              <a:rPr lang="en-US" altLang="zh-CN" dirty="0" smtClean="0">
                <a:solidFill>
                  <a:srgbClr val="FEFEF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686" y="2482658"/>
            <a:ext cx="3385861" cy="488416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06574" y="3576499"/>
            <a:ext cx="756084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cs typeface="Times New Roman" panose="02020603050405020304" pitchFamily="18" charset="0"/>
              </a:rPr>
              <a:t>I usually watch lantern shows</a:t>
            </a:r>
            <a:r>
              <a:rPr lang="en-US" altLang="zh-CN" dirty="0" smtClean="0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cs typeface="宋体" panose="02010600030101010101" pitchFamily="2" charset="-122"/>
              </a:rPr>
              <a:t>（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zh-CN" altLang="zh-CN" dirty="0">
                <a:cs typeface="宋体" panose="02010600030101010101" pitchFamily="2" charset="-122"/>
              </a:rPr>
              <a:t>）</a:t>
            </a:r>
            <a:r>
              <a:rPr lang="zh-CN" altLang="zh-CN" dirty="0">
                <a:cs typeface="Times New Roman" panose="02020603050405020304" pitchFamily="18" charset="0"/>
              </a:rPr>
              <a:t> 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989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772816"/>
            <a:ext cx="11485848" cy="65684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一、听录音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根据所听内容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给下列图片排序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课内基础提优-通.EPS" descr="id:21474932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9765" y="1048592"/>
            <a:ext cx="10756265" cy="796925"/>
          </a:xfrm>
          <a:prstGeom prst="rect">
            <a:avLst/>
          </a:prstGeom>
        </p:spPr>
      </p:pic>
      <p:pic>
        <p:nvPicPr>
          <p:cNvPr id="4" name="cd117.jpg" descr="id:214749336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7986" y="3441650"/>
            <a:ext cx="11468716" cy="158784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11092" y="2420888"/>
            <a:ext cx="15199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ED028C"/>
                </a:solidFill>
              </a:rPr>
              <a:t>1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ED028C"/>
                </a:solidFill>
              </a:rPr>
              <a:t>cheese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79340" y="2883715"/>
            <a:ext cx="243047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ED028C"/>
                </a:solidFill>
                <a:cs typeface="Times New Roman" panose="02020603050405020304" pitchFamily="18" charset="0"/>
              </a:rPr>
              <a:t>some bottles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793774" y="2420888"/>
            <a:ext cx="13628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</a:rPr>
              <a:t>3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</a:rPr>
              <a:t>shoes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763799" y="2843441"/>
            <a:ext cx="2140266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ice creams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48197" y="2424982"/>
            <a:ext cx="1980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ED028C"/>
                </a:solidFill>
              </a:rPr>
              <a:t>5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</a:rPr>
              <a:t>chocolate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858050" y="2840585"/>
            <a:ext cx="130516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rgbClr val="ED028C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ED028C"/>
                </a:solidFill>
                <a:cs typeface="Times New Roman" panose="02020603050405020304" pitchFamily="18" charset="0"/>
              </a:rPr>
              <a:t>book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34714" y="4667751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4</a:t>
            </a: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739769" y="4659125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2</a:t>
            </a:r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827464" y="4641890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1</a:t>
            </a: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6837525" y="4641890"/>
            <a:ext cx="3253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/>
              <a:t>3</a:t>
            </a:r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8987152" y="4666678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6</a:t>
            </a:r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1010809" y="4659125"/>
            <a:ext cx="364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5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4343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16648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二、判断每组单词画线部分发音是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否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相同。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12273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t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12273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</a:p>
          <a:p>
            <a:pPr hangingPunct="0">
              <a:spcAft>
                <a:spcPts val="0"/>
              </a:spcAft>
              <a:tabLst>
                <a:tab pos="412273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nish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g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12273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	r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	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122738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t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12273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th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82638" y="148478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982638" y="2132856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82638" y="279283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982638" y="3452812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82638" y="4112790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T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74958" y="4618151"/>
            <a:ext cx="40427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>
                <a:cs typeface="Times New Roman" panose="02020603050405020304" pitchFamily="18" charset="0"/>
              </a:rPr>
              <a:t>F</a:t>
            </a:r>
            <a:endParaRPr lang="zh-CN" altLang="zh-CN" sz="105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555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628800"/>
            <a:ext cx="11485848" cy="4051109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三、单项选择。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4770755" algn="l"/>
                <a:tab pos="801116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she _________you an email?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383213" algn="l"/>
                <a:tab pos="860901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send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sends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sand</a:t>
            </a:r>
          </a:p>
          <a:p>
            <a:pPr hangingPunct="0">
              <a:spcAft>
                <a:spcPts val="0"/>
              </a:spcAft>
              <a:tabLst>
                <a:tab pos="1793875" algn="l"/>
                <a:tab pos="5383213" algn="l"/>
                <a:tab pos="8609013" algn="l"/>
              </a:tabLst>
            </a:pPr>
            <a:endParaRPr lang="en-US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383213" algn="l"/>
                <a:tab pos="8609013" algn="l"/>
              </a:tabLst>
            </a:pPr>
            <a:endParaRPr lang="en-US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383213" algn="l"/>
                <a:tab pos="8609013" algn="l"/>
              </a:tabLs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383213" algn="l"/>
                <a:tab pos="860901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went to the park _________my friends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793875" algn="l"/>
                <a:tab pos="5383213" algn="l"/>
                <a:tab pos="8609013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of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5课外拓展提优-通.EPS" descr="id:21474932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3548" y="833712"/>
            <a:ext cx="7624445" cy="810260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573016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含有助动词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的一般疑问句中，谓语动词要用原形。故选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79640" y="2356550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360854" y="5373216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我和朋友一起去公园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，表示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一起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用介词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with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79640" y="439988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7825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1698625" algn="l"/>
                <a:tab pos="5383213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dropped it on _________new shoes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698625" algn="l"/>
                <a:tab pos="520223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John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John’s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Johns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</a:t>
            </a:r>
          </a:p>
          <a:p>
            <a:pPr hangingPunct="0">
              <a:spcAft>
                <a:spcPts val="0"/>
              </a:spcAft>
              <a:tabLst>
                <a:tab pos="1698625" algn="l"/>
                <a:tab pos="5202238" algn="l"/>
              </a:tabLst>
            </a:pPr>
            <a:endParaRPr lang="en-US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698625" algn="l"/>
                <a:tab pos="5202238" algn="l"/>
              </a:tabLst>
            </a:pPr>
            <a:endParaRPr lang="en-US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698625" algn="l"/>
                <a:tab pos="5202238" algn="l"/>
              </a:tabLst>
            </a:pPr>
            <a:endParaRPr lang="en-US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698625" algn="l"/>
                <a:tab pos="5202238" algn="l"/>
              </a:tabLs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698625" algn="l"/>
                <a:tab pos="5202238" algn="l"/>
              </a:tabLst>
            </a:pPr>
            <a:endParaRPr lang="en-US" altLang="zh-CN" sz="1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hangingPunct="0">
              <a:spcAft>
                <a:spcPts val="0"/>
              </a:spcAft>
              <a:tabLst>
                <a:tab pos="1698625" algn="l"/>
                <a:tab pos="5202238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you _________at the supermarket yesterday?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698625" algn="l"/>
                <a:tab pos="5202238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_________an ice cream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698625" algn="l"/>
                <a:tab pos="5202238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bought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bought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buys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3"/>
          <p:cNvSpPr txBox="1">
            <a:spLocks/>
          </p:cNvSpPr>
          <p:nvPr/>
        </p:nvSpPr>
        <p:spPr bwMode="auto">
          <a:xfrm>
            <a:off x="360854" y="2000466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在人名后面加上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’s,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表示所属关系，意为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某人的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，此句中鞋子是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John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91264" y="853964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5157192"/>
            <a:ext cx="11485848" cy="130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含有助动词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的疑问句中，谓语动词要用原形，排除选项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；答语应该用动词的过去式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bought,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可排除选项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70426" y="3284984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0651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25356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4230688" algn="l"/>
                <a:tab pos="6461125" algn="l"/>
                <a:tab pos="8010525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四、从右栏中选出与左栏句子相对应的答语。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4925" algn="l"/>
                <a:tab pos="6461125" algn="l"/>
                <a:tab pos="8010525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000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they go home by bike?	A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Yes, we do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4925" algn="l"/>
                <a:tab pos="6461125" algn="l"/>
                <a:tab pos="8010525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000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did you come back?	B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is my Chinese friend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4925" algn="l"/>
                <a:tab pos="6461125" algn="l"/>
                <a:tab pos="8010525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000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0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you live in London?	C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We’re going home now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4925" algn="l"/>
                <a:tab pos="6461125" algn="l"/>
                <a:tab pos="8010525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000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is she?	</a:t>
            </a:r>
            <a:r>
              <a:rPr lang="en-US" altLang="zh-CN" sz="2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No, they didn’t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114925" algn="l"/>
                <a:tab pos="6461125" algn="l"/>
                <a:tab pos="8010525" algn="l"/>
              </a:tabLst>
            </a:pP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zh-CN" sz="2000" b="1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are you going?	E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came back last Monday</a:t>
            </a:r>
            <a:r>
              <a:rPr lang="en-US" altLang="zh-CN" sz="2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83866" y="1182500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>
                <a:cs typeface="Times New Roman" panose="02020603050405020304" pitchFamily="18" charset="0"/>
              </a:rPr>
              <a:t>D</a:t>
            </a:r>
            <a:endParaRPr lang="zh-CN" altLang="en-US" sz="2000"/>
          </a:p>
        </p:txBody>
      </p:sp>
      <p:sp>
        <p:nvSpPr>
          <p:cNvPr id="6" name="矩形 5"/>
          <p:cNvSpPr/>
          <p:nvPr/>
        </p:nvSpPr>
        <p:spPr>
          <a:xfrm>
            <a:off x="783866" y="1639099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smtClean="0">
                <a:cs typeface="Times New Roman" panose="02020603050405020304" pitchFamily="18" charset="0"/>
              </a:rPr>
              <a:t>E</a:t>
            </a:r>
            <a:endParaRPr lang="zh-CN" altLang="en-US" sz="2000"/>
          </a:p>
        </p:txBody>
      </p:sp>
      <p:sp>
        <p:nvSpPr>
          <p:cNvPr id="7" name="矩形 6"/>
          <p:cNvSpPr/>
          <p:nvPr/>
        </p:nvSpPr>
        <p:spPr>
          <a:xfrm>
            <a:off x="783866" y="2086906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smtClean="0"/>
              <a:t>A</a:t>
            </a:r>
            <a:endParaRPr lang="zh-CN" altLang="en-US" sz="2000"/>
          </a:p>
        </p:txBody>
      </p:sp>
      <p:sp>
        <p:nvSpPr>
          <p:cNvPr id="8" name="矩形 7"/>
          <p:cNvSpPr/>
          <p:nvPr/>
        </p:nvSpPr>
        <p:spPr>
          <a:xfrm>
            <a:off x="783866" y="2567154"/>
            <a:ext cx="3561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smtClean="0">
                <a:cs typeface="Times New Roman" panose="02020603050405020304" pitchFamily="18" charset="0"/>
              </a:rPr>
              <a:t>B</a:t>
            </a:r>
            <a:endParaRPr lang="zh-CN" altLang="en-US" sz="2000"/>
          </a:p>
        </p:txBody>
      </p:sp>
      <p:sp>
        <p:nvSpPr>
          <p:cNvPr id="9" name="矩形 8"/>
          <p:cNvSpPr/>
          <p:nvPr/>
        </p:nvSpPr>
        <p:spPr>
          <a:xfrm>
            <a:off x="783866" y="3025410"/>
            <a:ext cx="3706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smtClean="0">
                <a:cs typeface="Times New Roman" panose="02020603050405020304" pitchFamily="18" charset="0"/>
              </a:rPr>
              <a:t>C</a:t>
            </a:r>
            <a:endParaRPr lang="zh-CN" altLang="en-US" sz="2000"/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3287829"/>
            <a:ext cx="11485848" cy="9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问句是以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开头的一般疑问句，肯定回答是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“Yes, 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主语＋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，否定回答是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“No, 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主语＋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didn’t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4151925"/>
            <a:ext cx="11485848" cy="49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0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问句是由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引导的特殊疑问句，答语要回答时间。选项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符合题意，故选</a:t>
            </a:r>
            <a:r>
              <a:rPr lang="en-US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sz="20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2"/>
          <p:cNvSpPr txBox="1">
            <a:spLocks/>
          </p:cNvSpPr>
          <p:nvPr/>
        </p:nvSpPr>
        <p:spPr bwMode="auto">
          <a:xfrm>
            <a:off x="360854" y="4647355"/>
            <a:ext cx="1148584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问句是以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do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开头的一般疑问句，肯定回答是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“Yes, 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zh-CN" altLang="zh-CN" sz="2000" b="1" dirty="0" smtClean="0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do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，否定回答是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“No, 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主语</a:t>
            </a:r>
            <a:r>
              <a:rPr lang="zh-CN" altLang="zh-CN" sz="2000" b="1" dirty="0" smtClean="0">
                <a:solidFill>
                  <a:srgbClr val="FF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don’t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符合题意。故选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sz="2000" dirty="0"/>
          </a:p>
        </p:txBody>
      </p:sp>
      <p:sp>
        <p:nvSpPr>
          <p:cNvPr id="13" name="内容占位符 3"/>
          <p:cNvSpPr txBox="1">
            <a:spLocks/>
          </p:cNvSpPr>
          <p:nvPr/>
        </p:nvSpPr>
        <p:spPr bwMode="auto">
          <a:xfrm>
            <a:off x="334566" y="5592085"/>
            <a:ext cx="11485848" cy="49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000" b="1" spc="-10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问句是由</a:t>
            </a:r>
            <a:r>
              <a:rPr lang="en-US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zh-CN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引导的一般疑问句，答语要答出对方是谁。主语是</a:t>
            </a:r>
            <a:r>
              <a:rPr lang="en-US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she, </a:t>
            </a:r>
            <a:r>
              <a:rPr lang="zh-CN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回答时人称需保持一致。故选</a:t>
            </a:r>
            <a:r>
              <a:rPr lang="en-US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000" b="1" spc="-10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spc="-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内容占位符 4"/>
          <p:cNvSpPr txBox="1">
            <a:spLocks/>
          </p:cNvSpPr>
          <p:nvPr/>
        </p:nvSpPr>
        <p:spPr bwMode="auto">
          <a:xfrm>
            <a:off x="360854" y="6030612"/>
            <a:ext cx="11485848" cy="495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问句是由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引导的特殊疑问句，答语要回答地点。选项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符合题意，故选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0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673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32" y="1329149"/>
            <a:ext cx="11459670" cy="3468003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1473165"/>
            <a:ext cx="11485848" cy="3323987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一般过去时的一般疑问句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含有行为动词的一般过去时的一般疑问句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句型结构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动词原形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肯定回答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en-US" altLang="zh-CN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否定回答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</a:t>
            </a:r>
            <a:r>
              <a:rPr lang="zh-CN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5" y="1329150"/>
            <a:ext cx="2061943" cy="616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63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32" y="1412776"/>
            <a:ext cx="11459670" cy="323339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322183"/>
            <a:ext cx="11485848" cy="332398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含有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动词的一般过去时的一般疑问句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句型结构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Was/Were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其他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肯定回答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was/were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否定回答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No,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主语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wasn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t/weren</a:t>
            </a:r>
            <a:r>
              <a:rPr lang="en-US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要点提示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在疑问句中</a:t>
            </a:r>
            <a:r>
              <a:rPr lang="zh-CN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要变成</a:t>
            </a:r>
            <a:r>
              <a:rPr lang="en-US" altLang="zh-CN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</a:t>
            </a:r>
            <a:r>
              <a:rPr lang="zh-CN" altLang="zh-CN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25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7823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1050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                      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神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舟二十号飞船于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月成功发射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乘组有陈冬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陈中瑞</a:t>
            </a:r>
            <a:r>
              <a:rPr lang="zh-CN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王杰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名航天员。根据他们一天中的活动图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回答下列问题</a:t>
            </a:r>
            <a:r>
              <a:rPr lang="zh-CN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</a:t>
            </a:r>
          </a:p>
          <a:p>
            <a:pPr>
              <a:spcAft>
                <a:spcPts val="0"/>
              </a:spcAft>
            </a:pPr>
            <a:endParaRPr lang="en-US" altLang="zh-CN" sz="105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05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altLang="zh-CN" sz="1050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b="1" dirty="0">
                <a:solidFill>
                  <a:srgbClr val="00AEE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AEE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 Chen Dong do sports?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4231005" algn="l"/>
                <a:tab pos="8011160" algn="l"/>
              </a:tabLst>
            </a:pP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_______________________________________________________________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8662" y="898759"/>
            <a:ext cx="3286669" cy="480632"/>
          </a:xfrm>
          <a:prstGeom prst="rect">
            <a:avLst/>
          </a:prstGeom>
        </p:spPr>
      </p:pic>
      <p:pic>
        <p:nvPicPr>
          <p:cNvPr id="4" name="gyy10.jpg" descr="id:214749339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201889" y="2852936"/>
            <a:ext cx="2592288" cy="1176434"/>
          </a:xfrm>
          <a:prstGeom prst="rect">
            <a:avLst/>
          </a:prstGeom>
        </p:spPr>
      </p:pic>
      <p:pic>
        <p:nvPicPr>
          <p:cNvPr id="5" name="gyy11.jpg" descr="id:214749339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46710" y="2964470"/>
            <a:ext cx="2069237" cy="1077106"/>
          </a:xfrm>
          <a:prstGeom prst="rect">
            <a:avLst/>
          </a:prstGeom>
        </p:spPr>
      </p:pic>
      <p:pic>
        <p:nvPicPr>
          <p:cNvPr id="6" name="gyy12.jpg" descr="id:214749340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7679382" y="2843357"/>
            <a:ext cx="2625589" cy="117643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478582" y="4869160"/>
            <a:ext cx="20123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Yes, he did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en-US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5436450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从图片中可以看到陈冬正在进行体育锻炼，故答案为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“Yes, he did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47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auto">
        <a:noFill/>
        <a:ln w="19050">
          <a:solidFill>
            <a:srgbClr val="000000"/>
          </a:solidFill>
          <a:miter lim="800000"/>
          <a:headEnd/>
          <a:tailEnd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a:spPr>
      <a:bodyPr vert="horz" wrap="square" lIns="91440" tIns="45720" rIns="91440" bIns="45720" numCol="1" anchor="t" anchorCtr="0" compatLnSpc="1">
        <a:spAutoFit/>
      </a:bodyPr>
      <a:lstStyle>
        <a:defPPr eaLnBrk="1" hangingPunct="0">
          <a:lnSpc>
            <a:spcPct val="130000"/>
          </a:lnSpc>
          <a:spcAft>
            <a:spcPts val="0"/>
          </a:spcAft>
          <a:tabLst>
            <a:tab pos="4231005" algn="l"/>
            <a:tab pos="8011160" algn="l"/>
          </a:tabLst>
          <a:defRPr sz="2400" b="1" smtClean="0">
            <a:solidFill>
              <a:srgbClr val="00AEEF"/>
            </a:solidFill>
            <a:latin typeface="Times New Roman" panose="02020603050405020304" pitchFamily="18" charset="0"/>
            <a:ea typeface="宋体" panose="02010600030101010101" pitchFamily="2" charset="-122"/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583</TotalTime>
  <Words>1823</Words>
  <Application>Microsoft Office PowerPoint</Application>
  <PresentationFormat>自定义</PresentationFormat>
  <Paragraphs>153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4" baseType="lpstr">
      <vt:lpstr>黑体</vt:lpstr>
      <vt:lpstr>楷体</vt:lpstr>
      <vt:lpstr>宋体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430</cp:revision>
  <dcterms:created xsi:type="dcterms:W3CDTF">2020-11-06T05:24:00Z</dcterms:created>
  <dcterms:modified xsi:type="dcterms:W3CDTF">2025-06-15T10:02:41Z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